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86" r:id="rId31"/>
    <p:sldId id="420" r:id="rId32"/>
    <p:sldId id="421" r:id="rId33"/>
    <p:sldId id="424" r:id="rId34"/>
    <p:sldId id="422" r:id="rId35"/>
    <p:sldId id="291" r:id="rId36"/>
    <p:sldId id="597" r:id="rId37"/>
    <p:sldId id="293" r:id="rId38"/>
    <p:sldId id="489" r:id="rId39"/>
    <p:sldId id="494" r:id="rId40"/>
    <p:sldId id="390" r:id="rId41"/>
    <p:sldId id="502" r:id="rId42"/>
    <p:sldId id="568" r:id="rId43"/>
    <p:sldId id="493" r:id="rId44"/>
    <p:sldId id="594" r:id="rId45"/>
    <p:sldId id="542" r:id="rId46"/>
    <p:sldId id="520" r:id="rId47"/>
    <p:sldId id="266" r:id="rId48"/>
    <p:sldId id="272" r:id="rId49"/>
    <p:sldId id="591" r:id="rId50"/>
    <p:sldId id="581" r:id="rId51"/>
    <p:sldId id="488" r:id="rId52"/>
    <p:sldId id="600" r:id="rId53"/>
    <p:sldId id="601" r:id="rId54"/>
    <p:sldId id="602" r:id="rId55"/>
    <p:sldId id="599" r:id="rId56"/>
    <p:sldId id="603" r:id="rId57"/>
    <p:sldId id="257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/>
    <p:restoredTop sz="94762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anchor="b"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7404023" y="6485030"/>
            <a:ext cx="478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Kyker-Snowman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929825" y="6488668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02060"/>
                </a:solidFill>
              </a:rPr>
              <a:t>V</a:t>
            </a:r>
            <a:r>
              <a:rPr lang="en-US" baseline="-25000" dirty="0" err="1">
                <a:solidFill>
                  <a:srgbClr val="002060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5A3A-ACF0-27C8-E2A1-D48FEC0EA7A0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33DDF-5276-44E6-91EF-BA2F890A06AF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2386A-1C12-413B-58F8-20419E1D8FDB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EA7EA-F6D9-1B9F-FD72-62A312003FD4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A417D-000E-AB17-A4D4-771C8D91D4B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9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85AA-CD3F-8441-9119-202CA033B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02" y="2582870"/>
            <a:ext cx="3581030" cy="358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9A23-66D2-BE48-8C96-6213BBBD7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6" y="2595932"/>
            <a:ext cx="3581031" cy="358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9069983" y="6488668"/>
            <a:ext cx="312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5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leaf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AE0FD-0BBC-3347-8EA5-757A2811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/>
          <a:stretch/>
        </p:blipFill>
        <p:spPr>
          <a:xfrm>
            <a:off x="3958046" y="2521579"/>
            <a:ext cx="4267698" cy="407337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2253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development can help with prediction, but is also a powerful tool to </a:t>
            </a:r>
            <a:r>
              <a:rPr lang="en-US" dirty="0">
                <a:solidFill>
                  <a:srgbClr val="002060"/>
                </a:solidFill>
              </a:rPr>
              <a:t>understand mechanism</a:t>
            </a:r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D5E-B484-DD43-8D8C-E6BE529F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3A72-82B2-DB44-8687-14CB4798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</a:t>
            </a:r>
            <a:r>
              <a:rPr lang="en-US" dirty="0">
                <a:solidFill>
                  <a:srgbClr val="002060"/>
                </a:solidFill>
              </a:rPr>
              <a:t>nutrient availability </a:t>
            </a:r>
            <a:r>
              <a:rPr lang="en-US" dirty="0"/>
              <a:t>(Waring et al., 2023; Stocker et al., 2025; Perkowski et al., 2025; </a:t>
            </a:r>
            <a:r>
              <a:rPr lang="en-US" dirty="0" err="1"/>
              <a:t>Cheaib</a:t>
            </a:r>
            <a:r>
              <a:rPr lang="en-US" dirty="0"/>
              <a:t> et al., 2025a)</a:t>
            </a:r>
          </a:p>
          <a:p>
            <a:r>
              <a:rPr lang="en-US" dirty="0"/>
              <a:t>Plant interactions with </a:t>
            </a:r>
            <a:r>
              <a:rPr lang="en-US" dirty="0">
                <a:solidFill>
                  <a:srgbClr val="002060"/>
                </a:solidFill>
              </a:rPr>
              <a:t>microbial symbionts </a:t>
            </a:r>
            <a:r>
              <a:rPr lang="en-US" dirty="0"/>
              <a:t>(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2025b)</a:t>
            </a:r>
          </a:p>
          <a:p>
            <a:r>
              <a:rPr lang="en-US" dirty="0"/>
              <a:t>Photosynthetic trait influences on </a:t>
            </a:r>
            <a:r>
              <a:rPr lang="en-US" dirty="0">
                <a:solidFill>
                  <a:srgbClr val="002060"/>
                </a:solidFill>
              </a:rPr>
              <a:t>populations</a:t>
            </a:r>
            <a:r>
              <a:rPr lang="en-US" dirty="0"/>
              <a:t> (</a:t>
            </a:r>
            <a:r>
              <a:rPr lang="en-US" dirty="0" err="1"/>
              <a:t>Cheaib</a:t>
            </a:r>
            <a:r>
              <a:rPr lang="en-US" dirty="0"/>
              <a:t> et al., in prep) and </a:t>
            </a:r>
            <a:r>
              <a:rPr lang="en-US" dirty="0">
                <a:solidFill>
                  <a:srgbClr val="002060"/>
                </a:solidFill>
              </a:rPr>
              <a:t>communities</a:t>
            </a:r>
            <a:r>
              <a:rPr lang="en-US" dirty="0"/>
              <a:t> (Kelley et al., in prep)</a:t>
            </a:r>
          </a:p>
        </p:txBody>
      </p:sp>
      <p:pic>
        <p:nvPicPr>
          <p:cNvPr id="4" name="Picture 3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9042EB16-2C3A-FA41-AAC7-00D965DCBF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295" y="4843241"/>
            <a:ext cx="1340338" cy="1787117"/>
          </a:xfrm>
          <a:prstGeom prst="rect">
            <a:avLst/>
          </a:prstGeom>
        </p:spPr>
      </p:pic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4CBA0EB-6CAB-FF42-8D6E-383A3F5F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33" y="4869486"/>
            <a:ext cx="2471433" cy="1853575"/>
          </a:xfrm>
          <a:prstGeom prst="rect">
            <a:avLst/>
          </a:prstGeom>
        </p:spPr>
      </p:pic>
      <p:pic>
        <p:nvPicPr>
          <p:cNvPr id="6" name="Picture 5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C27F4703-B82A-E841-8E63-4011C845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268" y="4869487"/>
            <a:ext cx="2471432" cy="1853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0A8E0E-8B9A-3A44-B175-23F90FB343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76633" y="5796274"/>
            <a:ext cx="188860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3D4E95-5A39-6446-8B13-9B10274A578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36666" y="5796273"/>
            <a:ext cx="18886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311CA-8AD2-C841-BA41-878509EC624E}"/>
              </a:ext>
            </a:extLst>
          </p:cNvPr>
          <p:cNvSpPr txBox="1"/>
          <p:nvPr/>
        </p:nvSpPr>
        <p:spPr>
          <a:xfrm>
            <a:off x="3194573" y="5289532"/>
            <a:ext cx="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EBFC-B391-1349-8983-507323552982}"/>
              </a:ext>
            </a:extLst>
          </p:cNvPr>
          <p:cNvSpPr txBox="1"/>
          <p:nvPr/>
        </p:nvSpPr>
        <p:spPr>
          <a:xfrm>
            <a:off x="7628298" y="5250175"/>
            <a:ext cx="87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5700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at BU)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GRC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602BC-37FC-A445-A8F6-AC7E6077F3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6320" y="5537883"/>
            <a:ext cx="781579" cy="7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155676" cy="2554545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/seminar/2025_grc</a:t>
            </a:r>
          </a:p>
          <a:p>
            <a:endParaRPr lang="en-US" sz="2000" dirty="0"/>
          </a:p>
          <a:p>
            <a:r>
              <a:rPr lang="en-US" sz="2000" dirty="0"/>
              <a:t>Data and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endParaRPr lang="en-US" sz="2000" dirty="0"/>
          </a:p>
          <a:p>
            <a:r>
              <a:rPr lang="en-US" sz="2000" dirty="0" err="1"/>
              <a:t>www.smithecophyslab.com</a:t>
            </a:r>
            <a:r>
              <a:rPr lang="en-US" sz="2000" dirty="0"/>
              <a:t>/data</a:t>
            </a:r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0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684699" y="6495513"/>
            <a:ext cx="451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1500</Words>
  <Application>Microsoft Macintosh PowerPoint</Application>
  <PresentationFormat>Widescreen</PresentationFormat>
  <Paragraphs>197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 of this approach</vt:lpstr>
      <vt:lpstr>Extensions of this approach</vt:lpstr>
      <vt:lpstr>Extensions of this approach</vt:lpstr>
      <vt:lpstr>Theory development can help with prediction, but is also a powerful tool to understand mechanism</vt:lpstr>
      <vt:lpstr>Acclimation theory has helped us understand…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eco-evolutionary optimality principles to understand and predict photosynthetic acclimation</dc:title>
  <dc:creator>Smith, Nick</dc:creator>
  <cp:lastModifiedBy>Smith, Nick</cp:lastModifiedBy>
  <cp:revision>25</cp:revision>
  <dcterms:created xsi:type="dcterms:W3CDTF">2025-05-28T13:55:18Z</dcterms:created>
  <dcterms:modified xsi:type="dcterms:W3CDTF">2025-06-08T20:52:14Z</dcterms:modified>
</cp:coreProperties>
</file>